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0275213" cy="4463256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p:scale>
          <a:sx n="28" d="100"/>
          <a:sy n="28" d="100"/>
        </p:scale>
        <p:origin x="834" y="-3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304453"/>
            <a:ext cx="25733931" cy="15538744"/>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3442430"/>
            <a:ext cx="22706410" cy="10775868"/>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FC278C8-08A1-484B-A19E-A4FF4A509772}" type="datetimeFigureOut">
              <a:rPr lang="en-US" smtClean="0"/>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32426874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278C8-08A1-484B-A19E-A4FF4A509772}" type="datetimeFigureOut">
              <a:rPr lang="en-US" smtClean="0"/>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31979171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376271"/>
            <a:ext cx="6528093" cy="378240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376271"/>
            <a:ext cx="19205838" cy="3782403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278C8-08A1-484B-A19E-A4FF4A509772}" type="datetimeFigureOut">
              <a:rPr lang="en-US" smtClean="0"/>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115524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FC278C8-08A1-484B-A19E-A4FF4A509772}" type="datetimeFigureOut">
              <a:rPr lang="en-US" smtClean="0"/>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70944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1127159"/>
            <a:ext cx="26112371" cy="1856590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9868703"/>
            <a:ext cx="26112371" cy="976337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FC278C8-08A1-484B-A19E-A4FF4A509772}" type="datetimeFigureOut">
              <a:rPr lang="en-US" smtClean="0"/>
              <a:t>1/5/2024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3346640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881354"/>
            <a:ext cx="12866966" cy="283189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881354"/>
            <a:ext cx="12866966" cy="2831895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FC278C8-08A1-484B-A19E-A4FF4A509772}" type="datetimeFigureOut">
              <a:rPr lang="en-US" smtClean="0"/>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5887988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376281"/>
            <a:ext cx="26112371" cy="8626899"/>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941180"/>
            <a:ext cx="12807832" cy="536210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6303284"/>
            <a:ext cx="12807832" cy="23979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941180"/>
            <a:ext cx="12870909" cy="536210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6303284"/>
            <a:ext cx="12870909" cy="2397967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FC278C8-08A1-484B-A19E-A4FF4A509772}" type="datetimeFigureOut">
              <a:rPr lang="en-US" smtClean="0"/>
              <a:t>1/5/2024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19249222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FC278C8-08A1-484B-A19E-A4FF4A509772}" type="datetimeFigureOut">
              <a:rPr lang="en-US" smtClean="0"/>
              <a:t>1/5/2024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20096257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C278C8-08A1-484B-A19E-A4FF4A509772}" type="datetimeFigureOut">
              <a:rPr lang="en-US" smtClean="0"/>
              <a:t>1/5/2024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10787639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975504"/>
            <a:ext cx="9764544" cy="1041426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426272"/>
            <a:ext cx="15326827" cy="31718048"/>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3389769"/>
            <a:ext cx="9764544" cy="2480620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6FC278C8-08A1-484B-A19E-A4FF4A509772}" type="datetimeFigureOut">
              <a:rPr lang="en-US" smtClean="0"/>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41766155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975504"/>
            <a:ext cx="9764544" cy="1041426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426272"/>
            <a:ext cx="15326827" cy="31718048"/>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3389769"/>
            <a:ext cx="9764544" cy="24806203"/>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6FC278C8-08A1-484B-A19E-A4FF4A509772}" type="datetimeFigureOut">
              <a:rPr lang="en-US" smtClean="0"/>
              <a:t>1/5/2024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9F32E7-8452-4091-B80B-9A1925C22002}" type="slidenum">
              <a:rPr lang="en-US" smtClean="0"/>
              <a:t>‹#›</a:t>
            </a:fld>
            <a:endParaRPr lang="en-US"/>
          </a:p>
        </p:txBody>
      </p:sp>
    </p:spTree>
    <p:extLst>
      <p:ext uri="{BB962C8B-B14F-4D97-AF65-F5344CB8AC3E}">
        <p14:creationId xmlns:p14="http://schemas.microsoft.com/office/powerpoint/2010/main" val="7550211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376281"/>
            <a:ext cx="26112371" cy="862689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881354"/>
            <a:ext cx="26112371" cy="2831895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41367783"/>
            <a:ext cx="6811923" cy="2376271"/>
          </a:xfrm>
          <a:prstGeom prst="rect">
            <a:avLst/>
          </a:prstGeom>
        </p:spPr>
        <p:txBody>
          <a:bodyPr vert="horz" lIns="91440" tIns="45720" rIns="91440" bIns="45720" rtlCol="0" anchor="ctr"/>
          <a:lstStyle>
            <a:lvl1pPr algn="l">
              <a:defRPr sz="3973">
                <a:solidFill>
                  <a:schemeClr val="tx1">
                    <a:tint val="75000"/>
                  </a:schemeClr>
                </a:solidFill>
              </a:defRPr>
            </a:lvl1pPr>
          </a:lstStyle>
          <a:p>
            <a:fld id="{6FC278C8-08A1-484B-A19E-A4FF4A509772}" type="datetimeFigureOut">
              <a:rPr lang="en-US" smtClean="0"/>
              <a:t>1/5/2024</a:t>
            </a:fld>
            <a:endParaRPr lang="en-US"/>
          </a:p>
        </p:txBody>
      </p:sp>
      <p:sp>
        <p:nvSpPr>
          <p:cNvPr id="5" name="Footer Placeholder 4"/>
          <p:cNvSpPr>
            <a:spLocks noGrp="1"/>
          </p:cNvSpPr>
          <p:nvPr>
            <p:ph type="ftr" sz="quarter" idx="3"/>
          </p:nvPr>
        </p:nvSpPr>
        <p:spPr>
          <a:xfrm>
            <a:off x="10028665" y="41367783"/>
            <a:ext cx="10217884" cy="2376271"/>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1381869" y="41367783"/>
            <a:ext cx="6811923" cy="2376271"/>
          </a:xfrm>
          <a:prstGeom prst="rect">
            <a:avLst/>
          </a:prstGeom>
        </p:spPr>
        <p:txBody>
          <a:bodyPr vert="horz" lIns="91440" tIns="45720" rIns="91440" bIns="45720" rtlCol="0" anchor="ctr"/>
          <a:lstStyle>
            <a:lvl1pPr algn="r">
              <a:defRPr sz="3973">
                <a:solidFill>
                  <a:schemeClr val="tx1">
                    <a:tint val="75000"/>
                  </a:schemeClr>
                </a:solidFill>
              </a:defRPr>
            </a:lvl1pPr>
          </a:lstStyle>
          <a:p>
            <a:fld id="{DC9F32E7-8452-4091-B80B-9A1925C22002}" type="slidenum">
              <a:rPr lang="en-US" smtClean="0"/>
              <a:t>‹#›</a:t>
            </a:fld>
            <a:endParaRPr lang="en-US"/>
          </a:p>
        </p:txBody>
      </p:sp>
    </p:spTree>
    <p:extLst>
      <p:ext uri="{BB962C8B-B14F-4D97-AF65-F5344CB8AC3E}">
        <p14:creationId xmlns:p14="http://schemas.microsoft.com/office/powerpoint/2010/main" val="270050622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38D25B2D-C9AB-5ABF-114D-922234C3C501}"/>
              </a:ext>
            </a:extLst>
          </p:cNvPr>
          <p:cNvSpPr/>
          <p:nvPr/>
        </p:nvSpPr>
        <p:spPr>
          <a:xfrm>
            <a:off x="15233472" y="33237160"/>
            <a:ext cx="14874635" cy="816428"/>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Rounded Corners 23">
            <a:extLst>
              <a:ext uri="{FF2B5EF4-FFF2-40B4-BE49-F238E27FC236}">
                <a16:creationId xmlns:a16="http://schemas.microsoft.com/office/drawing/2014/main" id="{CC6F36B4-840D-63B0-0676-EF9E042475A5}"/>
              </a:ext>
            </a:extLst>
          </p:cNvPr>
          <p:cNvSpPr/>
          <p:nvPr/>
        </p:nvSpPr>
        <p:spPr>
          <a:xfrm>
            <a:off x="138977" y="19837411"/>
            <a:ext cx="14833060" cy="696741"/>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Rounded Corners 20">
            <a:extLst>
              <a:ext uri="{FF2B5EF4-FFF2-40B4-BE49-F238E27FC236}">
                <a16:creationId xmlns:a16="http://schemas.microsoft.com/office/drawing/2014/main" id="{D402831E-270F-B730-6EA4-8C502DDCD98F}"/>
              </a:ext>
            </a:extLst>
          </p:cNvPr>
          <p:cNvSpPr/>
          <p:nvPr/>
        </p:nvSpPr>
        <p:spPr>
          <a:xfrm>
            <a:off x="138977" y="10523452"/>
            <a:ext cx="14833060" cy="696741"/>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Rounded Corners 19">
            <a:extLst>
              <a:ext uri="{FF2B5EF4-FFF2-40B4-BE49-F238E27FC236}">
                <a16:creationId xmlns:a16="http://schemas.microsoft.com/office/drawing/2014/main" id="{6899990A-604A-54AF-103D-B3B900A416DD}"/>
              </a:ext>
            </a:extLst>
          </p:cNvPr>
          <p:cNvSpPr/>
          <p:nvPr/>
        </p:nvSpPr>
        <p:spPr>
          <a:xfrm>
            <a:off x="138977" y="5900003"/>
            <a:ext cx="14833060" cy="696741"/>
          </a:xfrm>
          <a:prstGeom prst="roundRect">
            <a:avLst/>
          </a:prstGeom>
          <a:solidFill>
            <a:srgbClr val="00B0F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3" name="TextBox 2">
            <a:extLst>
              <a:ext uri="{FF2B5EF4-FFF2-40B4-BE49-F238E27FC236}">
                <a16:creationId xmlns:a16="http://schemas.microsoft.com/office/drawing/2014/main" id="{AAF13AFB-2EAA-14D4-85D6-3D80DBAE55A9}"/>
              </a:ext>
            </a:extLst>
          </p:cNvPr>
          <p:cNvSpPr txBox="1"/>
          <p:nvPr/>
        </p:nvSpPr>
        <p:spPr>
          <a:xfrm>
            <a:off x="1" y="0"/>
            <a:ext cx="30274190" cy="1313821"/>
          </a:xfrm>
          <a:prstGeom prst="rect">
            <a:avLst/>
          </a:prstGeom>
          <a:solidFill>
            <a:srgbClr val="0070C0"/>
          </a:solidFill>
        </p:spPr>
        <p:txBody>
          <a:bodyPr wrap="square">
            <a:spAutoFit/>
          </a:bodyPr>
          <a:lstStyle/>
          <a:p>
            <a:pPr marL="0" marR="0" algn="ctr">
              <a:lnSpc>
                <a:spcPct val="107000"/>
              </a:lnSpc>
              <a:spcBef>
                <a:spcPts val="0"/>
              </a:spcBef>
              <a:spcAft>
                <a:spcPts val="800"/>
              </a:spcAft>
            </a:pPr>
            <a:r>
              <a:rPr lang="en-US" sz="8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Investigating Road Traffic Collisions in Great Britain in 2022</a:t>
            </a:r>
          </a:p>
        </p:txBody>
      </p:sp>
      <p:sp>
        <p:nvSpPr>
          <p:cNvPr id="5" name="TextBox 4">
            <a:extLst>
              <a:ext uri="{FF2B5EF4-FFF2-40B4-BE49-F238E27FC236}">
                <a16:creationId xmlns:a16="http://schemas.microsoft.com/office/drawing/2014/main" id="{844FE9BC-23E4-251F-7873-8C3A661AB933}"/>
              </a:ext>
            </a:extLst>
          </p:cNvPr>
          <p:cNvSpPr txBox="1"/>
          <p:nvPr/>
        </p:nvSpPr>
        <p:spPr>
          <a:xfrm>
            <a:off x="138977" y="5900003"/>
            <a:ext cx="14833060" cy="38042017"/>
          </a:xfrm>
          <a:prstGeom prst="rect">
            <a:avLst/>
          </a:prstGeom>
          <a:noFill/>
        </p:spPr>
        <p:txBody>
          <a:bodyPr wrap="square">
            <a:spAutoFit/>
          </a:bodyPr>
          <a:lstStyle/>
          <a:p>
            <a:pPr marL="0" marR="0" algn="ctr">
              <a:lnSpc>
                <a:spcPct val="107000"/>
              </a:lnSpc>
              <a:spcBef>
                <a:spcPts val="0"/>
              </a:spcBef>
              <a:spcAft>
                <a:spcPts val="800"/>
              </a:spcAft>
            </a:pPr>
            <a:r>
              <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     Background</a:t>
            </a:r>
          </a:p>
          <a:p>
            <a:pPr>
              <a:lnSpc>
                <a:spcPct val="150000"/>
              </a:lnSpc>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Road traffic collisions represent a leading cause of unintentional injuries and a significant global health challenge. According to the World Health Organization (WHO), approximately 1.19 million people die each year due to road traffic accidents. Therefore, it is essential to address this major public health concern and alleviate its burden. This poster uses “the Road Safety Data – Collisions” 2022 in Great Britain to provide insights into road traffic collision trends, aiming to inform targeted strategies </a:t>
            </a:r>
            <a:r>
              <a:rPr lang="en-US" sz="2400" kern="100">
                <a:latin typeface="Palatino Linotype" panose="02040502050505030304" pitchFamily="18" charset="0"/>
                <a:ea typeface="Calibri" panose="020F0502020204030204" pitchFamily="34" charset="0"/>
                <a:cs typeface="Times New Roman" panose="02020603050405020304" pitchFamily="18" charset="0"/>
              </a:rPr>
              <a:t>and enhance </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road safety in Great Britain.</a:t>
            </a:r>
          </a:p>
          <a:p>
            <a:pPr marL="0" marR="0">
              <a:lnSpc>
                <a:spcPct val="107000"/>
              </a:lnSpc>
              <a:spcBef>
                <a:spcPts val="0"/>
              </a:spcBef>
              <a:spcAft>
                <a:spcPts val="800"/>
              </a:spcAft>
            </a:pPr>
            <a:r>
              <a:rPr lang="en-US" sz="2000" kern="100" dirty="0">
                <a:effectLst/>
                <a:latin typeface="Times New Roman" panose="02020603050405020304" pitchFamily="18" charset="0"/>
                <a:ea typeface="Calibri" panose="020F0502020204030204" pitchFamily="34" charset="0"/>
                <a:cs typeface="Times New Roman" panose="02020603050405020304" pitchFamily="18" charset="0"/>
              </a:rPr>
              <a:t> </a:t>
            </a:r>
          </a:p>
          <a:p>
            <a:pPr marL="0" marR="0" algn="ctr">
              <a:lnSpc>
                <a:spcPct val="107000"/>
              </a:lnSpc>
              <a:spcBef>
                <a:spcPts val="0"/>
              </a:spcBef>
              <a:spcAft>
                <a:spcPts val="800"/>
              </a:spcAft>
            </a:pPr>
            <a:r>
              <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     Methods</a:t>
            </a:r>
          </a:p>
          <a:p>
            <a:pPr marL="457200" marR="0" indent="-457200">
              <a:lnSpc>
                <a:spcPct val="150000"/>
              </a:lnSpc>
              <a:spcBef>
                <a:spcPts val="0"/>
              </a:spcBef>
              <a:spcAft>
                <a:spcPts val="800"/>
              </a:spcAft>
              <a:buClr>
                <a:srgbClr val="FFC000"/>
              </a:buClr>
              <a:buSzPct val="150000"/>
              <a:buFont typeface="Arial" panose="020B0604020202020204" pitchFamily="34" charset="0"/>
              <a:buChar char="•"/>
            </a:pPr>
            <a:r>
              <a:rPr lang="en-US" sz="3200" kern="100" dirty="0">
                <a:effectLst/>
                <a:latin typeface="Palatino Linotype" panose="02040502050505030304" pitchFamily="18" charset="0"/>
                <a:ea typeface="Calibri" panose="020F0502020204030204" pitchFamily="34" charset="0"/>
                <a:cs typeface="Times New Roman" panose="02020603050405020304" pitchFamily="18" charset="0"/>
              </a:rPr>
              <a:t>Data source</a:t>
            </a:r>
          </a:p>
          <a:p>
            <a:pPr marL="0" marR="0">
              <a:lnSpc>
                <a:spcPct val="150000"/>
              </a:lnSpc>
              <a:spcBef>
                <a:spcPts val="0"/>
              </a:spcBef>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The dataset for this poster “The Road Safety Data – Collisions” was sourced from the UK government website. This dataset included information about road safety and served as the foundation for the analysis.</a:t>
            </a:r>
          </a:p>
          <a:p>
            <a:pPr marL="457200" marR="0" indent="-457200">
              <a:lnSpc>
                <a:spcPct val="150000"/>
              </a:lnSpc>
              <a:spcBef>
                <a:spcPts val="0"/>
              </a:spcBef>
              <a:spcAft>
                <a:spcPts val="800"/>
              </a:spcAft>
              <a:buClr>
                <a:srgbClr val="FFC000"/>
              </a:buClr>
              <a:buSzPct val="150000"/>
              <a:buFont typeface="Arial" panose="020B0604020202020204" pitchFamily="34" charset="0"/>
              <a:buChar char="•"/>
            </a:pPr>
            <a:r>
              <a:rPr lang="en-US" sz="3200" kern="100" dirty="0">
                <a:effectLst/>
                <a:latin typeface="Palatino Linotype" panose="02040502050505030304" pitchFamily="18" charset="0"/>
                <a:ea typeface="Calibri" panose="020F0502020204030204" pitchFamily="34" charset="0"/>
                <a:cs typeface="Times New Roman" panose="02020603050405020304" pitchFamily="18" charset="0"/>
              </a:rPr>
              <a:t>Data processing</a:t>
            </a:r>
          </a:p>
          <a:p>
            <a:pPr marL="0" marR="0">
              <a:lnSpc>
                <a:spcPct val="150000"/>
              </a:lnSpc>
              <a:spcBef>
                <a:spcPts val="0"/>
              </a:spcBef>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The dataset underwent thorough preprocessing to ensure data quality. Steps included handling missing values, and formatting variables.</a:t>
            </a:r>
          </a:p>
          <a:p>
            <a:pPr marL="457200" marR="0" indent="-457200">
              <a:lnSpc>
                <a:spcPct val="150000"/>
              </a:lnSpc>
              <a:spcBef>
                <a:spcPts val="0"/>
              </a:spcBef>
              <a:spcAft>
                <a:spcPts val="800"/>
              </a:spcAft>
              <a:buClr>
                <a:srgbClr val="FFC000"/>
              </a:buClr>
              <a:buSzPct val="150000"/>
              <a:buFont typeface="Arial" panose="020B0604020202020204" pitchFamily="34" charset="0"/>
              <a:buChar char="•"/>
            </a:pPr>
            <a:r>
              <a:rPr lang="en-US" sz="3200" kern="100" dirty="0">
                <a:effectLst/>
                <a:latin typeface="Palatino Linotype" panose="02040502050505030304" pitchFamily="18" charset="0"/>
                <a:ea typeface="Calibri" panose="020F0502020204030204" pitchFamily="34" charset="0"/>
                <a:cs typeface="Times New Roman" panose="02020603050405020304" pitchFamily="18" charset="0"/>
              </a:rPr>
              <a:t>Geospatial analysis</a:t>
            </a:r>
          </a:p>
          <a:p>
            <a:pPr marL="0" marR="0">
              <a:lnSpc>
                <a:spcPct val="150000"/>
              </a:lnSpc>
              <a:spcBef>
                <a:spcPts val="0"/>
              </a:spcBef>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QGIS software was employed for geospatial analysis and the creation of maps. It allowed the </a:t>
            </a:r>
            <a:r>
              <a:rPr lang="en-US" sz="2400" kern="100" dirty="0" err="1">
                <a:effectLst/>
                <a:latin typeface="Palatino Linotype" panose="02040502050505030304" pitchFamily="18" charset="0"/>
                <a:ea typeface="Calibri" panose="020F0502020204030204" pitchFamily="34" charset="0"/>
                <a:cs typeface="Times New Roman" panose="02020603050405020304" pitchFamily="18" charset="0"/>
              </a:rPr>
              <a:t>visualisation</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 of spatial patterns and the identification of geographic clusters related to road traffic collisions.</a:t>
            </a:r>
          </a:p>
          <a:p>
            <a:pPr marL="457200" marR="0" indent="-457200">
              <a:lnSpc>
                <a:spcPct val="150000"/>
              </a:lnSpc>
              <a:spcBef>
                <a:spcPts val="0"/>
              </a:spcBef>
              <a:spcAft>
                <a:spcPts val="800"/>
              </a:spcAft>
              <a:buClr>
                <a:srgbClr val="FFC000"/>
              </a:buClr>
              <a:buSzPct val="150000"/>
              <a:buFont typeface="Arial" panose="020B0604020202020204" pitchFamily="34" charset="0"/>
              <a:buChar char="•"/>
            </a:pPr>
            <a:r>
              <a:rPr lang="en-US" sz="3200" kern="100" dirty="0">
                <a:effectLst/>
                <a:latin typeface="Palatino Linotype" panose="02040502050505030304" pitchFamily="18" charset="0"/>
                <a:ea typeface="Calibri" panose="020F0502020204030204" pitchFamily="34" charset="0"/>
                <a:cs typeface="Times New Roman" panose="02020603050405020304" pitchFamily="18" charset="0"/>
              </a:rPr>
              <a:t>Data </a:t>
            </a:r>
            <a:r>
              <a:rPr lang="en-US" sz="3200" kern="100" dirty="0" err="1">
                <a:effectLst/>
                <a:latin typeface="Palatino Linotype" panose="02040502050505030304" pitchFamily="18" charset="0"/>
                <a:ea typeface="Calibri" panose="020F0502020204030204" pitchFamily="34" charset="0"/>
                <a:cs typeface="Times New Roman" panose="02020603050405020304" pitchFamily="18" charset="0"/>
              </a:rPr>
              <a:t>visualisation</a:t>
            </a:r>
            <a:endParaRPr lang="en-US" sz="32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RStudio, an integrated development environment for the R programming language, was </a:t>
            </a:r>
            <a:r>
              <a:rPr lang="en-US" sz="2400" kern="100" dirty="0" err="1">
                <a:effectLst/>
                <a:latin typeface="Palatino Linotype" panose="02040502050505030304" pitchFamily="18" charset="0"/>
                <a:ea typeface="Calibri" panose="020F0502020204030204" pitchFamily="34" charset="0"/>
                <a:cs typeface="Times New Roman" panose="02020603050405020304" pitchFamily="18" charset="0"/>
              </a:rPr>
              <a:t>utilised</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 for the creation of charts.</a:t>
            </a:r>
          </a:p>
          <a:p>
            <a:pPr marL="0" marR="0">
              <a:lnSpc>
                <a:spcPct val="107000"/>
              </a:lnSpc>
              <a:spcBef>
                <a:spcPts val="0"/>
              </a:spcBef>
              <a:spcAft>
                <a:spcPts val="800"/>
              </a:spcAft>
            </a:pPr>
            <a:r>
              <a:rPr lang="en-US" sz="2000" kern="100" dirty="0">
                <a:effectLst/>
                <a:latin typeface="Palatino Linotype" panose="02040502050505030304" pitchFamily="18" charset="0"/>
                <a:ea typeface="Calibri" panose="020F0502020204030204" pitchFamily="34" charset="0"/>
                <a:cs typeface="Times New Roman" panose="02020603050405020304" pitchFamily="18" charset="0"/>
              </a:rPr>
              <a:t> </a:t>
            </a:r>
          </a:p>
          <a:p>
            <a:pPr marL="0" marR="0" algn="ctr">
              <a:lnSpc>
                <a:spcPct val="107000"/>
              </a:lnSpc>
              <a:spcBef>
                <a:spcPts val="0"/>
              </a:spcBef>
              <a:spcAft>
                <a:spcPts val="800"/>
              </a:spcAft>
            </a:pPr>
            <a:r>
              <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     Results</a:t>
            </a: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Fatal accidents were more concentrated in large cities such as London, Birmingham, Leeds, and Liverpool. </a:t>
            </a: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The incidence of casualties rose in correlation with population density,</a:t>
            </a:r>
            <a:r>
              <a:rPr lang="en-US" sz="2400" kern="100" dirty="0">
                <a:latin typeface="Palatino Linotype" panose="02040502050505030304" pitchFamily="18" charset="0"/>
                <a:ea typeface="Calibri" panose="020F0502020204030204" pitchFamily="34" charset="0"/>
                <a:cs typeface="Times New Roman" panose="02020603050405020304" pitchFamily="18" charset="0"/>
              </a:rPr>
              <a:t> under the assumption that larger </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cities harbor bigger populations</a:t>
            </a:r>
            <a:r>
              <a:rPr lang="en-US" sz="2400" kern="100" dirty="0">
                <a:latin typeface="Palatino Linotype" panose="02040502050505030304" pitchFamily="18" charset="0"/>
                <a:ea typeface="Calibri" panose="020F0502020204030204" pitchFamily="34" charset="0"/>
                <a:cs typeface="Times New Roman" panose="02020603050405020304" pitchFamily="18" charset="0"/>
              </a:rPr>
              <a:t>. London presents the most dangerous accidents with a high number of casualties.</a:t>
            </a:r>
            <a:endParaRPr lang="en-US" sz="20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9" name="Picture 8" descr="A logo with blue text&#10;&#10;Description automatically generated">
            <a:extLst>
              <a:ext uri="{FF2B5EF4-FFF2-40B4-BE49-F238E27FC236}">
                <a16:creationId xmlns:a16="http://schemas.microsoft.com/office/drawing/2014/main" id="{E4DC6C07-8916-7F1A-FD00-497EDF9F11E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94581" y="42279321"/>
            <a:ext cx="3177636" cy="1765353"/>
          </a:xfrm>
          <a:prstGeom prst="rect">
            <a:avLst/>
          </a:prstGeom>
        </p:spPr>
      </p:pic>
      <p:pic>
        <p:nvPicPr>
          <p:cNvPr id="13" name="Picture 12" descr="A car crash with a stop sign&#10;&#10;Description automatically generated">
            <a:extLst>
              <a:ext uri="{FF2B5EF4-FFF2-40B4-BE49-F238E27FC236}">
                <a16:creationId xmlns:a16="http://schemas.microsoft.com/office/drawing/2014/main" id="{F921EA0A-7545-6AEB-69A8-8AC07A5401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895" y="1313822"/>
            <a:ext cx="9177890" cy="4450182"/>
          </a:xfrm>
          <a:prstGeom prst="rect">
            <a:avLst/>
          </a:prstGeom>
        </p:spPr>
      </p:pic>
      <p:sp>
        <p:nvSpPr>
          <p:cNvPr id="7" name="TextBox 6">
            <a:extLst>
              <a:ext uri="{FF2B5EF4-FFF2-40B4-BE49-F238E27FC236}">
                <a16:creationId xmlns:a16="http://schemas.microsoft.com/office/drawing/2014/main" id="{56C996F9-D585-BEA9-2AFE-FF07275CCA82}"/>
              </a:ext>
            </a:extLst>
          </p:cNvPr>
          <p:cNvSpPr txBox="1"/>
          <p:nvPr/>
        </p:nvSpPr>
        <p:spPr>
          <a:xfrm>
            <a:off x="15137605" y="5983126"/>
            <a:ext cx="15030431" cy="32229207"/>
          </a:xfrm>
          <a:prstGeom prst="rect">
            <a:avLst/>
          </a:prstGeom>
          <a:noFill/>
        </p:spPr>
        <p:txBody>
          <a:bodyPr wrap="square">
            <a:spAutoFit/>
          </a:bodyPr>
          <a:lstStyle/>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Urban areas witnessed a larger number of casualties. Both urban and rural areas showed a peak of casualties on Fridays. Collisions in rural settings were more lethal compared with urban ones.</a:t>
            </a: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R="0">
              <a:lnSpc>
                <a:spcPct val="150000"/>
              </a:lnSpc>
              <a:spcBef>
                <a:spcPts val="0"/>
              </a:spcBef>
              <a:spcAft>
                <a:spcPts val="800"/>
              </a:spcAft>
              <a:buClr>
                <a:srgbClr val="FF0000"/>
              </a:buClr>
              <a:buSzPct val="140000"/>
            </a:pPr>
            <a:endParaRPr lang="en-US" sz="2400" kern="100" dirty="0">
              <a:effectLst/>
              <a:latin typeface="Palatino Linotype" panose="02040502050505030304" pitchFamily="18" charset="0"/>
              <a:ea typeface="Calibri" panose="020F0502020204030204" pitchFamily="34" charset="0"/>
              <a:cs typeface="Times New Roman" panose="02020603050405020304" pitchFamily="18" charset="0"/>
            </a:endParaRPr>
          </a:p>
          <a:p>
            <a:pPr marL="342900" marR="0" indent="-342900">
              <a:lnSpc>
                <a:spcPct val="150000"/>
              </a:lnSpc>
              <a:spcBef>
                <a:spcPts val="0"/>
              </a:spcBef>
              <a:spcAft>
                <a:spcPts val="800"/>
              </a:spcAft>
              <a:buClr>
                <a:srgbClr val="FF0000"/>
              </a:buClr>
              <a:buSzPct val="140000"/>
              <a:buFont typeface="Arial" panose="020B0604020202020204" pitchFamily="34" charset="0"/>
              <a:buChar char="•"/>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Single carriageways with a speed limit of 30 mph represented over four times the number of accidents</a:t>
            </a:r>
            <a:r>
              <a:rPr lang="en-US" sz="2400" kern="100" dirty="0">
                <a:latin typeface="Palatino Linotype" panose="02040502050505030304" pitchFamily="18" charset="0"/>
                <a:ea typeface="Calibri" panose="020F0502020204030204" pitchFamily="34" charset="0"/>
                <a:cs typeface="Times New Roman" panose="02020603050405020304" pitchFamily="18" charset="0"/>
              </a:rPr>
              <a:t> </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compared to other road types.</a:t>
            </a:r>
            <a:endParaRPr lang="en-US" sz="2400" kern="100" dirty="0">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50000"/>
              </a:lnSpc>
              <a:spcBef>
                <a:spcPts val="0"/>
              </a:spcBef>
              <a:spcAft>
                <a:spcPts val="800"/>
              </a:spcAft>
            </a:pPr>
            <a:endParaRPr lang="en-US" sz="2400" kern="100" dirty="0">
              <a:effectLst/>
              <a:latin typeface="Calibri" panose="020F0502020204030204" pitchFamily="34" charset="0"/>
              <a:ea typeface="Calibri" panose="020F0502020204030204" pitchFamily="34" charset="0"/>
              <a:cs typeface="Times New Roman" panose="02020603050405020304" pitchFamily="18" charset="0"/>
            </a:endParaRPr>
          </a:p>
          <a:p>
            <a:pPr marL="0" marR="0" algn="ctr">
              <a:lnSpc>
                <a:spcPct val="107000"/>
              </a:lnSpc>
              <a:spcBef>
                <a:spcPts val="0"/>
              </a:spcBef>
              <a:spcAft>
                <a:spcPts val="800"/>
              </a:spcAft>
            </a:pPr>
            <a:endPar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342900" marR="0" lvl="0" indent="-342900" algn="l" defTabSz="457200" rtl="0" eaLnBrk="1" fontAlgn="auto" latinLnBrk="0" hangingPunct="1">
              <a:lnSpc>
                <a:spcPct val="150000"/>
              </a:lnSpc>
              <a:spcBef>
                <a:spcPts val="0"/>
              </a:spcBef>
              <a:spcAft>
                <a:spcPts val="800"/>
              </a:spcAft>
              <a:buClr>
                <a:srgbClr val="FF0000"/>
              </a:buClr>
              <a:buSzPct val="140000"/>
              <a:buFont typeface="Arial" panose="020B0604020202020204" pitchFamily="34" charset="0"/>
              <a:buChar char="•"/>
              <a:tabLst/>
              <a:defRPr/>
            </a:pPr>
            <a:r>
              <a:rPr kumimoji="0" lang="en-US" sz="2400" b="0" i="0" u="none" strike="noStrike" kern="100" cap="none" spc="0" normalizeH="0" baseline="0" noProof="0" dirty="0">
                <a:ln>
                  <a:noFill/>
                </a:ln>
                <a:solidFill>
                  <a:prstClr val="black"/>
                </a:solidFill>
                <a:effectLst/>
                <a:uLnTx/>
                <a:uFillTx/>
                <a:latin typeface="Palatino Linotype" panose="02040502050505030304" pitchFamily="18" charset="0"/>
                <a:ea typeface="Calibri" panose="020F0502020204030204" pitchFamily="34" charset="0"/>
                <a:cs typeface="Times New Roman" panose="02020603050405020304" pitchFamily="18" charset="0"/>
              </a:rPr>
              <a:t>The number of </a:t>
            </a:r>
            <a:r>
              <a:rPr lang="en-US" sz="2400" kern="100" dirty="0">
                <a:solidFill>
                  <a:prstClr val="black"/>
                </a:solidFill>
                <a:latin typeface="Palatino Linotype" panose="02040502050505030304" pitchFamily="18" charset="0"/>
                <a:ea typeface="Calibri" panose="020F0502020204030204" pitchFamily="34" charset="0"/>
                <a:cs typeface="Times New Roman" panose="02020603050405020304" pitchFamily="18" charset="0"/>
              </a:rPr>
              <a:t>collisions was notably high during rush hours. </a:t>
            </a:r>
            <a:r>
              <a:rPr kumimoji="0" lang="en-US" sz="2400" b="0" i="0" u="none" strike="noStrike" kern="100" cap="none" spc="0" normalizeH="0" baseline="0" noProof="0" dirty="0">
                <a:ln>
                  <a:noFill/>
                </a:ln>
                <a:solidFill>
                  <a:prstClr val="black"/>
                </a:solidFill>
                <a:effectLst/>
                <a:uLnTx/>
                <a:uFillTx/>
                <a:latin typeface="Palatino Linotype" panose="02040502050505030304" pitchFamily="18" charset="0"/>
                <a:ea typeface="Calibri" panose="020F0502020204030204" pitchFamily="34" charset="0"/>
                <a:cs typeface="Times New Roman" panose="02020603050405020304" pitchFamily="18" charset="0"/>
              </a:rPr>
              <a:t>There was a peak of collisions around 5 pm that exceeded 8000 accidents. </a:t>
            </a:r>
          </a:p>
          <a:p>
            <a:pPr marL="0" marR="0">
              <a:lnSpc>
                <a:spcPct val="107000"/>
              </a:lnSpc>
              <a:spcBef>
                <a:spcPts val="0"/>
              </a:spcBef>
              <a:spcAft>
                <a:spcPts val="800"/>
              </a:spcAft>
            </a:pPr>
            <a:endParaRPr lang="en-US" sz="4000" b="1" kern="100" dirty="0">
              <a:solidFill>
                <a:schemeClr val="bg1"/>
              </a:solidFill>
              <a:latin typeface="Arial" panose="020B060402020202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r>
              <a:rPr lang="en-US" sz="4000" b="1" kern="100" dirty="0">
                <a:solidFill>
                  <a:schemeClr val="bg1"/>
                </a:solidFill>
                <a:effectLst/>
                <a:latin typeface="Arial" panose="020B0604020202020204" pitchFamily="34" charset="0"/>
                <a:ea typeface="Calibri" panose="020F0502020204030204" pitchFamily="34" charset="0"/>
                <a:cs typeface="Arial" panose="020B0604020202020204" pitchFamily="34" charset="0"/>
              </a:rPr>
              <a:t>    Conclusion</a:t>
            </a:r>
            <a:endParaRPr lang="en-US" sz="2400" kern="100" dirty="0">
              <a:latin typeface="Palatino Linotype" panose="02040502050505030304" pitchFamily="18" charset="0"/>
              <a:ea typeface="Calibri" panose="020F0502020204030204" pitchFamily="34" charset="0"/>
              <a:cs typeface="Times New Roman" panose="02020603050405020304" pitchFamily="18" charset="0"/>
            </a:endParaRPr>
          </a:p>
          <a:p>
            <a:pPr>
              <a:lnSpc>
                <a:spcPct val="150000"/>
              </a:lnSpc>
              <a:spcAft>
                <a:spcPts val="800"/>
              </a:spcAft>
            </a:pP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In conclusion, the findings reveal a higher incidence of lethal accidents in big cities like London, Birmingham, Leeds, and Liverpool. The correlation between casualties and population density </a:t>
            </a:r>
            <a:r>
              <a:rPr lang="en-US" sz="2400" kern="100" dirty="0" err="1">
                <a:effectLst/>
                <a:latin typeface="Palatino Linotype" panose="02040502050505030304" pitchFamily="18" charset="0"/>
                <a:ea typeface="Calibri" panose="020F0502020204030204" pitchFamily="34" charset="0"/>
                <a:cs typeface="Times New Roman" panose="02020603050405020304" pitchFamily="18" charset="0"/>
              </a:rPr>
              <a:t>emphasises</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 the need for targeted safety measures. Urban areas witness a higher number of casualties, with Fridays showing a peak in both urban and rural areas. Additionally, the alarming frequency of accidents on single-carriageways with a 30-mph speed limit </a:t>
            </a:r>
            <a:r>
              <a:rPr lang="en-US" sz="2400" kern="100" dirty="0">
                <a:latin typeface="Palatino Linotype" panose="02040502050505030304" pitchFamily="18" charset="0"/>
                <a:ea typeface="Calibri" panose="020F0502020204030204" pitchFamily="34" charset="0"/>
                <a:cs typeface="Times New Roman" panose="02020603050405020304" pitchFamily="18" charset="0"/>
              </a:rPr>
              <a:t>accentuates</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 the necessity for focused interventions on these road types. Therefore, implementing tailored policies is</a:t>
            </a:r>
            <a:r>
              <a:rPr lang="en-US" sz="2400" kern="100" dirty="0">
                <a:latin typeface="Palatino Linotype" panose="02040502050505030304" pitchFamily="18" charset="0"/>
                <a:ea typeface="Calibri" panose="020F0502020204030204" pitchFamily="34" charset="0"/>
                <a:cs typeface="Times New Roman" panose="02020603050405020304" pitchFamily="18" charset="0"/>
              </a:rPr>
              <a:t> crucial </a:t>
            </a:r>
            <a:r>
              <a:rPr lang="en-US" sz="2400" kern="100" dirty="0">
                <a:effectLst/>
                <a:latin typeface="Palatino Linotype" panose="02040502050505030304" pitchFamily="18" charset="0"/>
                <a:ea typeface="Calibri" panose="020F0502020204030204" pitchFamily="34" charset="0"/>
                <a:cs typeface="Times New Roman" panose="02020603050405020304" pitchFamily="18" charset="0"/>
              </a:rPr>
              <a:t>to reduce the burden of road traffic accidents.</a:t>
            </a:r>
          </a:p>
        </p:txBody>
      </p:sp>
      <p:sp>
        <p:nvSpPr>
          <p:cNvPr id="46" name="Rectangle 45">
            <a:extLst>
              <a:ext uri="{FF2B5EF4-FFF2-40B4-BE49-F238E27FC236}">
                <a16:creationId xmlns:a16="http://schemas.microsoft.com/office/drawing/2014/main" id="{C1B06627-51B7-1345-6938-899CD4AE4C87}"/>
              </a:ext>
            </a:extLst>
          </p:cNvPr>
          <p:cNvSpPr/>
          <p:nvPr/>
        </p:nvSpPr>
        <p:spPr>
          <a:xfrm>
            <a:off x="82927" y="21548116"/>
            <a:ext cx="14695713" cy="10817358"/>
          </a:xfrm>
          <a:prstGeom prst="rect">
            <a:avLst/>
          </a:prstGeom>
          <a:no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5DA3FDD2-2E57-0A88-2FD0-5C51D178A43A}"/>
              </a:ext>
            </a:extLst>
          </p:cNvPr>
          <p:cNvSpPr/>
          <p:nvPr/>
        </p:nvSpPr>
        <p:spPr>
          <a:xfrm>
            <a:off x="15137096" y="15383944"/>
            <a:ext cx="14998630" cy="8085656"/>
          </a:xfrm>
          <a:prstGeom prst="rect">
            <a:avLst/>
          </a:prstGeom>
          <a:no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5046C2ED-A974-101E-B137-F89755AB5C14}"/>
              </a:ext>
            </a:extLst>
          </p:cNvPr>
          <p:cNvSpPr/>
          <p:nvPr/>
        </p:nvSpPr>
        <p:spPr>
          <a:xfrm>
            <a:off x="70258" y="32921151"/>
            <a:ext cx="14695714" cy="11123523"/>
          </a:xfrm>
          <a:prstGeom prst="rect">
            <a:avLst/>
          </a:prstGeom>
          <a:no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26561F88-6C15-2E89-3222-623A006459A7}"/>
              </a:ext>
            </a:extLst>
          </p:cNvPr>
          <p:cNvSpPr/>
          <p:nvPr/>
        </p:nvSpPr>
        <p:spPr>
          <a:xfrm>
            <a:off x="15137606" y="6596743"/>
            <a:ext cx="14998630" cy="8617855"/>
          </a:xfrm>
          <a:prstGeom prst="rect">
            <a:avLst/>
          </a:prstGeom>
          <a:no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4" name="Picture 53" descr="A group of black and white icons of cars&#10;&#10;Description automatically generated">
            <a:extLst>
              <a:ext uri="{FF2B5EF4-FFF2-40B4-BE49-F238E27FC236}">
                <a16:creationId xmlns:a16="http://schemas.microsoft.com/office/drawing/2014/main" id="{72529594-D9A0-44E9-4432-A9EAAD8E92B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405302" y="38035821"/>
            <a:ext cx="9531243" cy="6008854"/>
          </a:xfrm>
          <a:prstGeom prst="rect">
            <a:avLst/>
          </a:prstGeom>
        </p:spPr>
      </p:pic>
      <p:pic>
        <p:nvPicPr>
          <p:cNvPr id="8" name="Picture 7" descr="A map of the united kingdom">
            <a:extLst>
              <a:ext uri="{FF2B5EF4-FFF2-40B4-BE49-F238E27FC236}">
                <a16:creationId xmlns:a16="http://schemas.microsoft.com/office/drawing/2014/main" id="{8A8CCADB-FE23-C05C-7B9D-2DBD17A7B01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9896" y="21726662"/>
            <a:ext cx="14361220" cy="9110723"/>
          </a:xfrm>
          <a:prstGeom prst="rect">
            <a:avLst/>
          </a:prstGeom>
        </p:spPr>
      </p:pic>
      <p:sp>
        <p:nvSpPr>
          <p:cNvPr id="12" name="Rectangle 11">
            <a:extLst>
              <a:ext uri="{FF2B5EF4-FFF2-40B4-BE49-F238E27FC236}">
                <a16:creationId xmlns:a16="http://schemas.microsoft.com/office/drawing/2014/main" id="{D4E2081C-152D-C413-1ABF-809E2FE5220C}"/>
              </a:ext>
            </a:extLst>
          </p:cNvPr>
          <p:cNvSpPr/>
          <p:nvPr/>
        </p:nvSpPr>
        <p:spPr>
          <a:xfrm>
            <a:off x="15169406" y="23710714"/>
            <a:ext cx="15030431" cy="9159703"/>
          </a:xfrm>
          <a:prstGeom prst="rect">
            <a:avLst/>
          </a:prstGeom>
          <a:noFill/>
          <a:ln>
            <a:solidFill>
              <a:schemeClr val="accent6">
                <a:lumMod val="20000"/>
                <a:lumOff val="8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A map of the united kingdom">
            <a:extLst>
              <a:ext uri="{FF2B5EF4-FFF2-40B4-BE49-F238E27FC236}">
                <a16:creationId xmlns:a16="http://schemas.microsoft.com/office/drawing/2014/main" id="{0000506C-0FA7-0B30-D307-C2D02D2506C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09896" y="33237160"/>
            <a:ext cx="14361220" cy="8631276"/>
          </a:xfrm>
          <a:prstGeom prst="rect">
            <a:avLst/>
          </a:prstGeom>
        </p:spPr>
      </p:pic>
      <p:pic>
        <p:nvPicPr>
          <p:cNvPr id="6" name="Picture 5">
            <a:extLst>
              <a:ext uri="{FF2B5EF4-FFF2-40B4-BE49-F238E27FC236}">
                <a16:creationId xmlns:a16="http://schemas.microsoft.com/office/drawing/2014/main" id="{B8342849-E09C-2A0F-1B19-AAC4AB29D550}"/>
              </a:ext>
            </a:extLst>
          </p:cNvPr>
          <p:cNvPicPr>
            <a:picLocks noChangeAspect="1"/>
          </p:cNvPicPr>
          <p:nvPr/>
        </p:nvPicPr>
        <p:blipFill>
          <a:blip r:embed="rId7"/>
          <a:stretch>
            <a:fillRect/>
          </a:stretch>
        </p:blipFill>
        <p:spPr>
          <a:xfrm>
            <a:off x="15405302" y="6988573"/>
            <a:ext cx="14466915" cy="6671280"/>
          </a:xfrm>
          <a:prstGeom prst="rect">
            <a:avLst/>
          </a:prstGeom>
        </p:spPr>
      </p:pic>
      <p:pic>
        <p:nvPicPr>
          <p:cNvPr id="11" name="Picture 10">
            <a:extLst>
              <a:ext uri="{FF2B5EF4-FFF2-40B4-BE49-F238E27FC236}">
                <a16:creationId xmlns:a16="http://schemas.microsoft.com/office/drawing/2014/main" id="{3A5AB9AD-0952-0926-0FED-29AFFAC3E19D}"/>
              </a:ext>
            </a:extLst>
          </p:cNvPr>
          <p:cNvPicPr>
            <a:picLocks noChangeAspect="1"/>
          </p:cNvPicPr>
          <p:nvPr/>
        </p:nvPicPr>
        <p:blipFill>
          <a:blip r:embed="rId8"/>
          <a:stretch>
            <a:fillRect/>
          </a:stretch>
        </p:blipFill>
        <p:spPr>
          <a:xfrm>
            <a:off x="15405302" y="15828215"/>
            <a:ext cx="14466914" cy="6269514"/>
          </a:xfrm>
          <a:prstGeom prst="rect">
            <a:avLst/>
          </a:prstGeom>
        </p:spPr>
      </p:pic>
      <p:pic>
        <p:nvPicPr>
          <p:cNvPr id="14" name="Picture 13">
            <a:extLst>
              <a:ext uri="{FF2B5EF4-FFF2-40B4-BE49-F238E27FC236}">
                <a16:creationId xmlns:a16="http://schemas.microsoft.com/office/drawing/2014/main" id="{A060F4E1-940E-EFB5-686E-77F7445DC40D}"/>
              </a:ext>
            </a:extLst>
          </p:cNvPr>
          <p:cNvPicPr>
            <a:picLocks noChangeAspect="1"/>
          </p:cNvPicPr>
          <p:nvPr/>
        </p:nvPicPr>
        <p:blipFill>
          <a:blip r:embed="rId9"/>
          <a:stretch>
            <a:fillRect/>
          </a:stretch>
        </p:blipFill>
        <p:spPr>
          <a:xfrm>
            <a:off x="16093321" y="24417723"/>
            <a:ext cx="13182600" cy="6419662"/>
          </a:xfrm>
          <a:prstGeom prst="rect">
            <a:avLst/>
          </a:prstGeom>
        </p:spPr>
      </p:pic>
    </p:spTree>
    <p:extLst>
      <p:ext uri="{BB962C8B-B14F-4D97-AF65-F5344CB8AC3E}">
        <p14:creationId xmlns:p14="http://schemas.microsoft.com/office/powerpoint/2010/main" val="731714286"/>
      </p:ext>
    </p:extLst>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1057</TotalTime>
  <Words>466</Words>
  <Application>Microsoft Office PowerPoint</Application>
  <PresentationFormat>Custom</PresentationFormat>
  <Paragraphs>88</Paragraphs>
  <Slides>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Palatino Linotype</vt:lpstr>
      <vt:lpstr>Times New Roman</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LOUATI O. (2333193)</dc:creator>
  <cp:lastModifiedBy>LOUATI O. (2333193)</cp:lastModifiedBy>
  <cp:revision>44</cp:revision>
  <dcterms:created xsi:type="dcterms:W3CDTF">2023-12-23T11:55:50Z</dcterms:created>
  <dcterms:modified xsi:type="dcterms:W3CDTF">2024-01-05T19:59:38Z</dcterms:modified>
</cp:coreProperties>
</file>

<file path=docProps/thumbnail.jpeg>
</file>